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9" r:id="rId3"/>
    <p:sldId id="257" r:id="rId4"/>
    <p:sldId id="261" r:id="rId5"/>
    <p:sldId id="270" r:id="rId6"/>
    <p:sldId id="258" r:id="rId7"/>
    <p:sldId id="271" r:id="rId8"/>
    <p:sldId id="287" r:id="rId9"/>
    <p:sldId id="279" r:id="rId10"/>
    <p:sldId id="280" r:id="rId11"/>
    <p:sldId id="281" r:id="rId12"/>
    <p:sldId id="272" r:id="rId13"/>
    <p:sldId id="273" r:id="rId14"/>
    <p:sldId id="274" r:id="rId15"/>
    <p:sldId id="276" r:id="rId16"/>
    <p:sldId id="277" r:id="rId17"/>
    <p:sldId id="284" r:id="rId18"/>
    <p:sldId id="282" r:id="rId19"/>
    <p:sldId id="283" r:id="rId20"/>
    <p:sldId id="286" r:id="rId21"/>
    <p:sldId id="260" r:id="rId22"/>
    <p:sldId id="285" r:id="rId23"/>
    <p:sldId id="267" r:id="rId24"/>
    <p:sldId id="264" r:id="rId25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Merriweather" panose="00000500000000000000" pitchFamily="2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WTHAM S" initials="GS" lastIdx="1" clrIdx="0">
    <p:extLst>
      <p:ext uri="{19B8F6BF-5375-455C-9EA6-DF929625EA0E}">
        <p15:presenceInfo xmlns:p15="http://schemas.microsoft.com/office/powerpoint/2012/main" userId="278ccac14c385c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WTHAM S" userId="278ccac14c385c93" providerId="LiveId" clId="{2A0BA2BE-AD4D-4CFD-B879-DF8AEAF9305C}"/>
    <pc:docChg chg="modSld">
      <pc:chgData name="GOWTHAM S" userId="278ccac14c385c93" providerId="LiveId" clId="{2A0BA2BE-AD4D-4CFD-B879-DF8AEAF9305C}" dt="2022-12-06T17:36:25.438" v="144" actId="1076"/>
      <pc:docMkLst>
        <pc:docMk/>
      </pc:docMkLst>
      <pc:sldChg chg="modSp mod">
        <pc:chgData name="GOWTHAM S" userId="278ccac14c385c93" providerId="LiveId" clId="{2A0BA2BE-AD4D-4CFD-B879-DF8AEAF9305C}" dt="2022-12-06T17:36:25.438" v="144" actId="1076"/>
        <pc:sldMkLst>
          <pc:docMk/>
          <pc:sldMk cId="3132664040" sldId="267"/>
        </pc:sldMkLst>
        <pc:spChg chg="mod">
          <ac:chgData name="GOWTHAM S" userId="278ccac14c385c93" providerId="LiveId" clId="{2A0BA2BE-AD4D-4CFD-B879-DF8AEAF9305C}" dt="2022-12-06T17:36:25.438" v="144" actId="1076"/>
          <ac:spMkLst>
            <pc:docMk/>
            <pc:sldMk cId="3132664040" sldId="267"/>
            <ac:spMk id="3" creationId="{00000000-0000-0000-0000-000000000000}"/>
          </ac:spMkLst>
        </pc:spChg>
      </pc:sldChg>
      <pc:sldChg chg="modSp mod">
        <pc:chgData name="GOWTHAM S" userId="278ccac14c385c93" providerId="LiveId" clId="{2A0BA2BE-AD4D-4CFD-B879-DF8AEAF9305C}" dt="2022-12-06T16:21:58.434" v="135" actId="207"/>
        <pc:sldMkLst>
          <pc:docMk/>
          <pc:sldMk cId="615661434" sldId="279"/>
        </pc:sldMkLst>
        <pc:spChg chg="mod">
          <ac:chgData name="GOWTHAM S" userId="278ccac14c385c93" providerId="LiveId" clId="{2A0BA2BE-AD4D-4CFD-B879-DF8AEAF9305C}" dt="2022-12-06T16:21:58.434" v="135" actId="207"/>
          <ac:spMkLst>
            <pc:docMk/>
            <pc:sldMk cId="615661434" sldId="279"/>
            <ac:spMk id="3" creationId="{FB50413F-B8E6-7D11-0017-F604EFBF2B29}"/>
          </ac:spMkLst>
        </pc:spChg>
      </pc:sldChg>
      <pc:sldChg chg="modSp mod">
        <pc:chgData name="GOWTHAM S" userId="278ccac14c385c93" providerId="LiveId" clId="{2A0BA2BE-AD4D-4CFD-B879-DF8AEAF9305C}" dt="2022-12-06T16:19:53.180" v="2" actId="20577"/>
        <pc:sldMkLst>
          <pc:docMk/>
          <pc:sldMk cId="1737904129" sldId="280"/>
        </pc:sldMkLst>
        <pc:spChg chg="mod">
          <ac:chgData name="GOWTHAM S" userId="278ccac14c385c93" providerId="LiveId" clId="{2A0BA2BE-AD4D-4CFD-B879-DF8AEAF9305C}" dt="2022-12-06T16:19:53.180" v="2" actId="20577"/>
          <ac:spMkLst>
            <pc:docMk/>
            <pc:sldMk cId="1737904129" sldId="280"/>
            <ac:spMk id="4" creationId="{DBC0F259-E933-FB53-EFF9-F456BF1307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08450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6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wthamsiva1506/SPI-IP-Design-using-Verilog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terviewtips.com/p/spi-interview-questions.html?m=1" TargetMode="External"/><Relationship Id="rId2" Type="http://schemas.openxmlformats.org/officeDocument/2006/relationships/hyperlink" Target="https://en.wikipedia.org/wiki/Serial_Peripheral_Interface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url?sa=t&amp;source=web&amp;rct=j&amp;url=https://www.latticesemi.com/products/designsoftwareandip/intellectualproperty/referencedesigns" TargetMode="External"/><Relationship Id="rId5" Type="http://schemas.openxmlformats.org/officeDocument/2006/relationships/hyperlink" Target="https://ieeexplore.ieee.org/document/8743871" TargetMode="External"/><Relationship Id="rId4" Type="http://schemas.openxmlformats.org/officeDocument/2006/relationships/hyperlink" Target="https://aticleworld.com/difference-between-i2c-and-spi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/>
        </p:nvSpPr>
        <p:spPr>
          <a:xfrm>
            <a:off x="1042581" y="332656"/>
            <a:ext cx="73635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3B1D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GOVERNMENT</a:t>
            </a:r>
            <a:r>
              <a:rPr lang="en" sz="2200" b="1" dirty="0">
                <a:solidFill>
                  <a:srgbClr val="5622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b="1" dirty="0">
                <a:solidFill>
                  <a:srgbClr val="3B1D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</a:t>
            </a:r>
            <a:r>
              <a:rPr lang="en" sz="2200" b="1" dirty="0">
                <a:solidFill>
                  <a:srgbClr val="5622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b="1" dirty="0">
                <a:solidFill>
                  <a:srgbClr val="3B1D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en" sz="2200" b="1" dirty="0">
                <a:solidFill>
                  <a:srgbClr val="5622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b="1" dirty="0">
                <a:solidFill>
                  <a:srgbClr val="3B1D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3B1D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COIMBATORE-</a:t>
            </a:r>
            <a:r>
              <a:rPr lang="en" sz="2200" b="1" dirty="0">
                <a:solidFill>
                  <a:srgbClr val="5622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b="1" dirty="0">
                <a:solidFill>
                  <a:srgbClr val="3B1D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641013</a:t>
            </a:r>
            <a:endParaRPr sz="2200" b="1" dirty="0">
              <a:solidFill>
                <a:srgbClr val="5622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042581" y="1634734"/>
            <a:ext cx="7363500" cy="3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/>
          <a:p>
            <a:pPr marL="27432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B1D1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 AND COMMUNICATION ENGINEERING</a:t>
            </a:r>
            <a:endParaRPr sz="2000" b="1" dirty="0">
              <a:solidFill>
                <a:srgbClr val="3B1D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3B1D1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18LEE708-MINI PROJECT</a:t>
            </a:r>
            <a:endParaRPr sz="2200" b="1" dirty="0">
              <a:solidFill>
                <a:srgbClr val="3411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200" b="1" dirty="0">
              <a:solidFill>
                <a:srgbClr val="3411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411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FINAL REVIEW</a:t>
            </a:r>
          </a:p>
          <a:p>
            <a:pPr marL="27432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2800" b="1" dirty="0">
              <a:solidFill>
                <a:srgbClr val="3411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 </a:t>
            </a:r>
            <a:r>
              <a:rPr lang="en-IN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 Design using VERILOG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solidFill>
                <a:srgbClr val="34110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3" descr="GCT 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421" y="332656"/>
            <a:ext cx="792088" cy="93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D586-C523-BAC9-0EC6-94FD802F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– Working (Reception)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F259-E933-FB53-EFF9-F456BF1307F9}"/>
              </a:ext>
            </a:extLst>
          </p:cNvPr>
          <p:cNvSpPr txBox="1"/>
          <p:nvPr/>
        </p:nvSpPr>
        <p:spPr>
          <a:xfrm>
            <a:off x="311725" y="1471613"/>
            <a:ext cx="852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Master also receives data from the slave bit by bit.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Master </a:t>
            </a:r>
            <a:r>
              <a:rPr lang="en-US" dirty="0">
                <a:solidFill>
                  <a:srgbClr val="7030A0"/>
                </a:solidFill>
              </a:rPr>
              <a:t>collects the bits </a:t>
            </a:r>
            <a:r>
              <a:rPr lang="en-US" dirty="0"/>
              <a:t>received from the slave and </a:t>
            </a:r>
            <a:r>
              <a:rPr lang="en-US" dirty="0">
                <a:solidFill>
                  <a:srgbClr val="C00000"/>
                </a:solidFill>
              </a:rPr>
              <a:t>once 8 bits (1 byte) are collected</a:t>
            </a:r>
            <a:r>
              <a:rPr lang="en-US" dirty="0"/>
              <a:t>, it is sent to the EAP.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 alert the EAP that a byte is sent, a momentary signal is sent to the EAP along with the byte.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A6B7E-296B-0ADB-210B-2EBF9FE34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0" t="37613" r="77606" b="57703"/>
          <a:stretch/>
        </p:blipFill>
        <p:spPr>
          <a:xfrm>
            <a:off x="724830" y="2470872"/>
            <a:ext cx="3204233" cy="428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C9238-6707-3E90-6E72-732EB91A0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6" t="37815" r="18140" b="58201"/>
          <a:stretch/>
        </p:blipFill>
        <p:spPr>
          <a:xfrm>
            <a:off x="3929063" y="2470872"/>
            <a:ext cx="5064918" cy="4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0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6844-5928-D925-2267-8CC38EF3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Slave – Working (Transmission and Reception)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09A88-43BD-38E1-1969-7B51E91B2BD0}"/>
              </a:ext>
            </a:extLst>
          </p:cNvPr>
          <p:cNvSpPr txBox="1"/>
          <p:nvPr/>
        </p:nvSpPr>
        <p:spPr>
          <a:xfrm>
            <a:off x="311725" y="1507331"/>
            <a:ext cx="8520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working of Master and Slave are similar.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 byte along with a momentary signal is sent to the Slave which is then transmitted to the Master.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bits received from the Master is collected and once a byte is collected, it is sent to the External Peripheral which is connected to the corresponding Slave.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8F909-408D-7053-815A-C96FF4F77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76" r="53360" b="67942"/>
          <a:stretch/>
        </p:blipFill>
        <p:spPr>
          <a:xfrm>
            <a:off x="914400" y="2308264"/>
            <a:ext cx="7128139" cy="274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63B36-AC21-535F-B2F5-5C2F4F5A8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35" r="53336" b="63388"/>
          <a:stretch/>
        </p:blipFill>
        <p:spPr>
          <a:xfrm>
            <a:off x="914400" y="2760045"/>
            <a:ext cx="7128139" cy="274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482D1-3AEB-C302-B106-ED1484378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1" t="41491" r="77578" b="53545"/>
          <a:stretch/>
        </p:blipFill>
        <p:spPr>
          <a:xfrm>
            <a:off x="914400" y="3814763"/>
            <a:ext cx="3429606" cy="396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B2E693-5114-60F3-512F-D5AB61314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00" t="41160" r="5781" b="53876"/>
          <a:stretch/>
        </p:blipFill>
        <p:spPr>
          <a:xfrm>
            <a:off x="4344006" y="3814763"/>
            <a:ext cx="4016868" cy="3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A912-C595-9E50-FFB1-6C91A2A0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66"/>
                </a:solidFill>
              </a:rPr>
              <a:t>Signal Descriptions</a:t>
            </a:r>
            <a:endParaRPr lang="en-IN" dirty="0">
              <a:solidFill>
                <a:srgbClr val="FF996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EDC7E-70EE-477C-825A-1F58AA9D2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8" t="9739" r="13359" b="17917"/>
          <a:stretch/>
        </p:blipFill>
        <p:spPr>
          <a:xfrm>
            <a:off x="1225152" y="1358174"/>
            <a:ext cx="6693695" cy="37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5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0814-2BBF-E3D1-ACF3-39C5F6D0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Processor Interface Timing Diagram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EABAD-3F9E-941D-EDC4-BB13E4C21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6" t="13473" r="9844" b="60971"/>
          <a:stretch/>
        </p:blipFill>
        <p:spPr>
          <a:xfrm>
            <a:off x="671512" y="1321595"/>
            <a:ext cx="7658101" cy="1314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32AC2A-87F4-D028-0E59-B1E928589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3" t="55080" r="5234" b="14860"/>
          <a:stretch/>
        </p:blipFill>
        <p:spPr>
          <a:xfrm>
            <a:off x="757237" y="2636045"/>
            <a:ext cx="7993857" cy="15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9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2784-BE9B-65C4-75A6-17594C80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Master-Slave</a:t>
            </a:r>
            <a:r>
              <a:rPr lang="en-IN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Interface Timing Diagram 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93A8E-8863-2991-C0E0-D50936723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7"/>
          <a:stretch/>
        </p:blipFill>
        <p:spPr>
          <a:xfrm>
            <a:off x="724120" y="1260527"/>
            <a:ext cx="7569775" cy="3882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955A1-6A25-AE4B-C620-132FD0A41D70}"/>
              </a:ext>
            </a:extLst>
          </p:cNvPr>
          <p:cNvSpPr txBox="1"/>
          <p:nvPr/>
        </p:nvSpPr>
        <p:spPr>
          <a:xfrm>
            <a:off x="3221832" y="3407571"/>
            <a:ext cx="571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</a:t>
            </a:r>
            <a:endParaRPr lang="en-IN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9A3E2-AD79-80B8-B178-D66F7C83C5FA}"/>
              </a:ext>
            </a:extLst>
          </p:cNvPr>
          <p:cNvSpPr txBox="1"/>
          <p:nvPr/>
        </p:nvSpPr>
        <p:spPr>
          <a:xfrm>
            <a:off x="3581400" y="4567240"/>
            <a:ext cx="571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</a:t>
            </a:r>
            <a:endParaRPr lang="en-IN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7D357-302F-0EB6-98AC-C961C5CA6C29}"/>
              </a:ext>
            </a:extLst>
          </p:cNvPr>
          <p:cNvSpPr txBox="1"/>
          <p:nvPr/>
        </p:nvSpPr>
        <p:spPr>
          <a:xfrm>
            <a:off x="3932745" y="3407571"/>
            <a:ext cx="571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5</a:t>
            </a:r>
            <a:endParaRPr lang="en-IN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62E26-53FF-DD64-3CED-C796BDF51F5C}"/>
              </a:ext>
            </a:extLst>
          </p:cNvPr>
          <p:cNvSpPr txBox="1"/>
          <p:nvPr/>
        </p:nvSpPr>
        <p:spPr>
          <a:xfrm>
            <a:off x="4257894" y="4567240"/>
            <a:ext cx="571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5</a:t>
            </a:r>
            <a:endParaRPr lang="en-IN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98C66-32A8-19D3-6979-CB0C5B9059A1}"/>
              </a:ext>
            </a:extLst>
          </p:cNvPr>
          <p:cNvSpPr txBox="1"/>
          <p:nvPr/>
        </p:nvSpPr>
        <p:spPr>
          <a:xfrm>
            <a:off x="4642138" y="3407571"/>
            <a:ext cx="571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</a:t>
            </a:r>
            <a:endParaRPr lang="en-I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907FE6-5C82-86CE-2D58-65E30D40E719}"/>
              </a:ext>
            </a:extLst>
          </p:cNvPr>
          <p:cNvSpPr txBox="1"/>
          <p:nvPr/>
        </p:nvSpPr>
        <p:spPr>
          <a:xfrm>
            <a:off x="4943694" y="4567240"/>
            <a:ext cx="571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25720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9829-4FB4-90FF-C15F-FEFC3121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Customization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3CBA4-DB74-4DAB-9A45-E4649FA0B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36" t="-299" r="-5178" b="299"/>
          <a:stretch/>
        </p:blipFill>
        <p:spPr>
          <a:xfrm>
            <a:off x="585788" y="1996161"/>
            <a:ext cx="8158162" cy="239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15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2A58-A1E3-954B-8476-78D558CD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94" y="508070"/>
            <a:ext cx="8520600" cy="623700"/>
          </a:xfrm>
        </p:spPr>
        <p:txBody>
          <a:bodyPr/>
          <a:lstStyle/>
          <a:p>
            <a:r>
              <a:rPr lang="en-US" dirty="0"/>
              <a:t>Output – Mode 0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15130-ACA2-6684-40D3-18E119257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16324" r="1718" b="6324"/>
          <a:stretch/>
        </p:blipFill>
        <p:spPr>
          <a:xfrm>
            <a:off x="0" y="1283352"/>
            <a:ext cx="9144000" cy="38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1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75833-75D6-ED77-FF89-3D28B080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Mode 1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BFA40-80ED-4933-1688-7D0A9ED53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16324" r="1797" b="5883"/>
          <a:stretch/>
        </p:blipFill>
        <p:spPr>
          <a:xfrm>
            <a:off x="0" y="1251966"/>
            <a:ext cx="9144000" cy="389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95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B6FC-0095-20D0-1EE6-18E5FB83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Mode 2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232A0-4D4E-AA3E-562D-0F838DA6B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16130" r="1953" b="5718"/>
          <a:stretch/>
        </p:blipFill>
        <p:spPr>
          <a:xfrm>
            <a:off x="0" y="1217494"/>
            <a:ext cx="9133672" cy="39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2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1ED4-092B-73AC-46DB-3030B37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Mode 3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98A25-A4A7-9956-EF57-AE22A2FD7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" t="16323" r="1875" b="5295"/>
          <a:stretch/>
        </p:blipFill>
        <p:spPr>
          <a:xfrm>
            <a:off x="0" y="1225693"/>
            <a:ext cx="9144000" cy="39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3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274">
              <a:schemeClr val="tx1">
                <a:lumMod val="40000"/>
                <a:lumOff val="60000"/>
              </a:schemeClr>
            </a:gs>
            <a:gs pos="0">
              <a:schemeClr val="bg2">
                <a:lumMod val="60000"/>
                <a:lumOff val="40000"/>
              </a:schemeClr>
            </a:gs>
            <a:gs pos="74000">
              <a:schemeClr val="tx1">
                <a:lumMod val="40000"/>
                <a:lumOff val="60000"/>
              </a:schemeClr>
            </a:gs>
            <a:gs pos="83000">
              <a:schemeClr val="tx1">
                <a:lumMod val="60000"/>
                <a:lumOff val="40000"/>
              </a:schemeClr>
            </a:gs>
            <a:gs pos="100000">
              <a:schemeClr val="tx1">
                <a:lumMod val="75000"/>
                <a:alpha val="99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499" y="647272"/>
            <a:ext cx="8383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TEAM MEMBERS LIST</a:t>
            </a:r>
          </a:p>
          <a:p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 SANJAY 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GOWTHAM S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KAVINRAJ K           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TAMILARASAN 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789" y="647272"/>
            <a:ext cx="812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800" b="1" dirty="0">
                <a:latin typeface="Cambria" panose="02040503050406030204" pitchFamily="18" charset="0"/>
                <a:ea typeface="Cambria" panose="02040503050406030204" pitchFamily="18" charset="0"/>
              </a:rPr>
              <a:t>GUIDED BY</a:t>
            </a:r>
          </a:p>
          <a:p>
            <a:pPr algn="r"/>
            <a:endParaRPr lang="en-IN" sz="1800" dirty="0">
              <a:latin typeface="+mn-lt"/>
              <a:ea typeface="Cambria" panose="02040503050406030204" pitchFamily="18" charset="0"/>
            </a:endParaRPr>
          </a:p>
          <a:p>
            <a:pPr algn="r"/>
            <a:r>
              <a:rPr lang="en-IN" sz="18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Dr.</a:t>
            </a:r>
            <a:r>
              <a:rPr lang="en-IN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O. SARANIYA – PROFESSOR (CAS)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069" y="3277456"/>
            <a:ext cx="815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COMMITTEE MEMBERS</a:t>
            </a:r>
          </a:p>
          <a:p>
            <a:pPr algn="ctr"/>
            <a:endParaRPr lang="en-IN" sz="1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IN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IN" sz="18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Dr.</a:t>
            </a:r>
            <a:r>
              <a:rPr lang="en-IN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P. DEEPA - ASSISTANT  PROFESSOR</a:t>
            </a:r>
          </a:p>
          <a:p>
            <a:pPr algn="ctr"/>
            <a:r>
              <a:rPr lang="en-IN" sz="18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Dr.</a:t>
            </a:r>
            <a:r>
              <a:rPr lang="en-IN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G. THIRUGNANAM - ASSOCIATE PROFESSOR (CAS)</a:t>
            </a:r>
          </a:p>
        </p:txBody>
      </p:sp>
    </p:spTree>
    <p:extLst>
      <p:ext uri="{BB962C8B-B14F-4D97-AF65-F5344CB8AC3E}">
        <p14:creationId xmlns:p14="http://schemas.microsoft.com/office/powerpoint/2010/main" val="3131141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BE72-EEFF-219D-61D9-1324588D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010A2-5D91-7AB7-076B-82072D69F5CF}"/>
              </a:ext>
            </a:extLst>
          </p:cNvPr>
          <p:cNvSpPr txBox="1"/>
          <p:nvPr/>
        </p:nvSpPr>
        <p:spPr>
          <a:xfrm>
            <a:off x="311725" y="1550194"/>
            <a:ext cx="838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Data is being transmitted in the ratio 1:2 in terms of</a:t>
            </a:r>
            <a:r>
              <a:rPr lang="en-US" i="1" dirty="0"/>
              <a:t> </a:t>
            </a:r>
            <a:r>
              <a:rPr lang="en-US" i="1" dirty="0" err="1"/>
              <a:t>i_clk</a:t>
            </a:r>
            <a:r>
              <a:rPr lang="en-US" i="1" dirty="0"/>
              <a:t> </a:t>
            </a:r>
            <a:r>
              <a:rPr lang="en-US" dirty="0"/>
              <a:t>at maximum.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D5DCF-0DDF-35EA-54F2-694305C6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90" y="1918707"/>
            <a:ext cx="4907420" cy="303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13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26749" y="601405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800" dirty="0">
                <a:solidFill>
                  <a:schemeClr val="bg1"/>
                </a:solidFill>
                <a:latin typeface="Merriweather" panose="020B0604020202020204" charset="0"/>
              </a:rPr>
              <a:t>Disadvantages</a:t>
            </a:r>
            <a:endParaRPr lang="en-IN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1725" y="1701209"/>
            <a:ext cx="852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Full duplex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Higher speed than UART (asynchronous), I2C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It Supports Multiple Slaves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Master takes full control of Slave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1" y="1701209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More pins than UART+I2C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Good at short distances but not good at long distances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No Error Checking Protocol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No acknowledgement for the data sent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There is no flow control by the Slave.</a:t>
            </a:r>
            <a:endParaRPr lang="en-US" b="0" i="0" dirty="0">
              <a:solidFill>
                <a:srgbClr val="34444C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C6B80-2DE1-51BC-5254-86E3D83E78BF}"/>
              </a:ext>
            </a:extLst>
          </p:cNvPr>
          <p:cNvSpPr txBox="1"/>
          <p:nvPr/>
        </p:nvSpPr>
        <p:spPr>
          <a:xfrm>
            <a:off x="392906" y="3293456"/>
            <a:ext cx="75580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Applications </a:t>
            </a:r>
            <a:endParaRPr lang="en-IN" b="1" dirty="0">
              <a:latin typeface="Open Sans" panose="020B0606030504020204" pitchFamily="34" charset="0"/>
            </a:endParaRPr>
          </a:p>
          <a:p>
            <a:pPr algn="l"/>
            <a:endParaRPr lang="en-IN" b="1" i="0" dirty="0">
              <a:solidFill>
                <a:srgbClr val="34444C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Memory: SD Card , MMC , EEPROM , Flash</a:t>
            </a:r>
            <a:endParaRPr lang="en-IN" b="0" i="0" dirty="0">
              <a:solidFill>
                <a:srgbClr val="34444C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Sensors: Temperature and Pressure</a:t>
            </a:r>
            <a:endParaRPr lang="en-IN" b="0" i="0" dirty="0">
              <a:solidFill>
                <a:srgbClr val="34444C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Control Devices: ADC , DAC , digital POTS and Audio Codec.</a:t>
            </a:r>
            <a:endParaRPr lang="en-IN" b="0" i="0" dirty="0">
              <a:solidFill>
                <a:srgbClr val="34444C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I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Others: Camera Lens Mount, touchscreen, LCD, RTC, video game controller, etc.</a:t>
            </a:r>
            <a:endParaRPr lang="en-IN" b="0" i="0" dirty="0">
              <a:solidFill>
                <a:srgbClr val="34444C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5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D19D-8CF9-D99E-E753-059A692D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DD1CB-20D9-C538-3AEB-0288A534F60E}"/>
              </a:ext>
            </a:extLst>
          </p:cNvPr>
          <p:cNvSpPr txBox="1"/>
          <p:nvPr/>
        </p:nvSpPr>
        <p:spPr>
          <a:xfrm>
            <a:off x="311725" y="2059126"/>
            <a:ext cx="8751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https://github.com/Gowthamsiva1506/SPI-IP-Design-using-Verilog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6498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409" y="1212563"/>
            <a:ext cx="783918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Yong Guo, </a:t>
            </a:r>
            <a:r>
              <a:rPr lang="en-IN" dirty="0" err="1">
                <a:hlinkClick r:id="rId2"/>
              </a:rPr>
              <a:t>Yubo</a:t>
            </a:r>
            <a:r>
              <a:rPr lang="en-IN" dirty="0">
                <a:hlinkClick r:id="rId2"/>
              </a:rPr>
              <a:t> Wang, </a:t>
            </a:r>
            <a:r>
              <a:rPr lang="en-IN" dirty="0" err="1">
                <a:hlinkClick r:id="rId2"/>
              </a:rPr>
              <a:t>Xiaoke</a:t>
            </a:r>
            <a:r>
              <a:rPr lang="en-IN" dirty="0">
                <a:hlinkClick r:id="rId2"/>
              </a:rPr>
              <a:t> Tang, 2020, “A SPI Interface Module Verification Method Based on UVM”, IEEE.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Orhan Gazi &amp; A. </a:t>
            </a:r>
            <a:r>
              <a:rPr lang="en-IN" dirty="0" err="1">
                <a:hlinkClick r:id="rId2"/>
              </a:rPr>
              <a:t>Çağrı</a:t>
            </a:r>
            <a:r>
              <a:rPr lang="en-IN" dirty="0">
                <a:hlinkClick r:id="rId2"/>
              </a:rPr>
              <a:t> </a:t>
            </a:r>
            <a:r>
              <a:rPr lang="en-IN" dirty="0" err="1">
                <a:hlinkClick r:id="rId2"/>
              </a:rPr>
              <a:t>Arlı</a:t>
            </a:r>
            <a:r>
              <a:rPr lang="en-IN" dirty="0">
                <a:hlinkClick r:id="rId2"/>
              </a:rPr>
              <a:t>, 2021, “Serial Peripheral Interface. In: State Machines using VHDL” Springer, Cham.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https://en.wikipedia.org/wiki/Serial_Peripheral_Interface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https://www.cinterviewtips.com/p/spi-interview-questions.html?m=1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https://aticleworld.com/difference-between-i2c-and-spi/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Hafeez</a:t>
            </a:r>
            <a:r>
              <a:rPr lang="en-IN" dirty="0"/>
              <a:t>, M., &amp; </a:t>
            </a:r>
            <a:r>
              <a:rPr lang="en-IN" dirty="0" err="1"/>
              <a:t>Saparon</a:t>
            </a:r>
            <a:r>
              <a:rPr lang="en-IN" dirty="0"/>
              <a:t>, A. (2019). IP Core of Serial Peripheral Interface (SPI) with AMBA APB Interface. 2019 IEEE 9th Symposium on Computer Applications &amp; Industrial Electronics (ISCAIE). doi:10.1109/iscaie.2019.8743871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https://ieeexplore.ieee.org/document/8743871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https://www.google.com/url?sa=t&amp;source=web&amp;rct=j&amp;url=https://www.latticesemi.com/products/designsoftwareandip/intellectualproperty/referencedesigns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Dawoud</a:t>
            </a:r>
            <a:r>
              <a:rPr lang="en-IN" dirty="0"/>
              <a:t> </a:t>
            </a:r>
            <a:r>
              <a:rPr lang="en-IN" dirty="0" err="1"/>
              <a:t>Shenouda</a:t>
            </a:r>
            <a:r>
              <a:rPr lang="en-IN" dirty="0"/>
              <a:t> </a:t>
            </a:r>
            <a:r>
              <a:rPr lang="en-IN" dirty="0" err="1"/>
              <a:t>Dawoud</a:t>
            </a:r>
            <a:r>
              <a:rPr lang="en-IN" dirty="0"/>
              <a:t>, Peter </a:t>
            </a:r>
            <a:r>
              <a:rPr lang="en-IN" dirty="0" err="1"/>
              <a:t>Dawoud</a:t>
            </a:r>
            <a:r>
              <a:rPr lang="en-IN" dirty="0"/>
              <a:t>, 2020, “Serial Peripheral Interface (SPI),” IEEE, River Publishers, 191 – 244.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66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4625" y="1389831"/>
            <a:ext cx="8520600" cy="128250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879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SPI – Serial Peripheral Interface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1516" y="1423966"/>
            <a:ext cx="44333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S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erial communication protocols ( UART,I2C,SPI 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S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ynchronous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F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ull – duplex communication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M</a:t>
            </a:r>
            <a:r>
              <a:rPr lang="en-IN" b="0" i="0" dirty="0">
                <a:solidFill>
                  <a:srgbClr val="000000"/>
                </a:solidFill>
                <a:effectLst/>
                <a:latin typeface="+mj-lt"/>
              </a:rPr>
              <a:t>aster – slave type protocol</a:t>
            </a:r>
            <a:endParaRPr lang="en-IN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imple and low cost interface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+mn-lt"/>
              </a:rPr>
              <a:t>S</a:t>
            </a:r>
            <a:r>
              <a:rPr lang="en-IN" b="0" i="0" dirty="0">
                <a:solidFill>
                  <a:srgbClr val="000000"/>
                </a:solidFill>
                <a:effectLst/>
                <a:latin typeface="+mn-lt"/>
              </a:rPr>
              <a:t>hort distance communication</a:t>
            </a:r>
            <a:endParaRPr lang="en-IN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B9D20A5-2345-271F-75C8-29FB847FD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05885-38C4-5005-8100-267EBF49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57" y="1856530"/>
            <a:ext cx="3919027" cy="156214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72B4B-38C8-5F19-72C8-6BCF0726D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2" y="3323745"/>
            <a:ext cx="3354673" cy="1718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C177F3-ED16-F0B0-453D-6FC810F565E7}"/>
              </a:ext>
            </a:extLst>
          </p:cNvPr>
          <p:cNvSpPr txBox="1"/>
          <p:nvPr/>
        </p:nvSpPr>
        <p:spPr>
          <a:xfrm>
            <a:off x="3671888" y="3418673"/>
            <a:ext cx="5333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The clock signal must be supplied by the Master to the slave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n-lt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wo types of triggering mechanisms 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     1. Level Triggering.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      2. Edge Triggering (Mostly Used) – 2 Types.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416E5-EB05-295A-06D9-390FDF6A1FA2}"/>
              </a:ext>
            </a:extLst>
          </p:cNvPr>
          <p:cNvSpPr txBox="1"/>
          <p:nvPr/>
        </p:nvSpPr>
        <p:spPr>
          <a:xfrm>
            <a:off x="5370654" y="1401623"/>
            <a:ext cx="276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UART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6EFB6-A5B3-1277-9FE8-0E136D4E2DCE}"/>
              </a:ext>
            </a:extLst>
          </p:cNvPr>
          <p:cNvSpPr txBox="1"/>
          <p:nvPr/>
        </p:nvSpPr>
        <p:spPr>
          <a:xfrm>
            <a:off x="325186" y="2866297"/>
            <a:ext cx="2981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I2C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6380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515213"/>
            <a:ext cx="8520600" cy="623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  <a:latin typeface="Merriweather" panose="00000500000000000000" pitchFamily="2" charset="0"/>
                <a:cs typeface="Times New Roman" panose="02020603050405020304" pitchFamily="18" charset="0"/>
              </a:rPr>
              <a:t>B</a:t>
            </a:r>
            <a:r>
              <a:rPr lang="en-US" i="0" dirty="0">
                <a:solidFill>
                  <a:srgbClr val="00B0F0"/>
                </a:solidFill>
                <a:effectLst/>
                <a:latin typeface="Merriweather" panose="00000500000000000000" pitchFamily="2" charset="0"/>
                <a:cs typeface="Times New Roman" panose="02020603050405020304" pitchFamily="18" charset="0"/>
              </a:rPr>
              <a:t>asic SPI Bus</a:t>
            </a:r>
            <a:br>
              <a:rPr lang="en-US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endParaRPr lang="en-IN" dirty="0">
              <a:latin typeface="Merriweather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9FB6D-CBE5-88F0-9DDA-7E74DEA156AA}"/>
              </a:ext>
            </a:extLst>
          </p:cNvPr>
          <p:cNvSpPr txBox="1"/>
          <p:nvPr/>
        </p:nvSpPr>
        <p:spPr>
          <a:xfrm>
            <a:off x="125112" y="1138913"/>
            <a:ext cx="4976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/>
              <a:t>The SPI bus specifies </a:t>
            </a:r>
          </a:p>
          <a:p>
            <a:r>
              <a:rPr lang="en-IN" dirty="0"/>
              <a:t>   Four logic signals: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SCLK: Serial Clock (output from master)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MOSI: Master Out Slave In (data output from master)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MISO: Master In Slave Out (data output from slave)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CS /SS: Chip/Slave Select (often active low, output from master to indicate that data is being sent)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BA9DE-4280-8FBF-13A5-FA5F7153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1330054"/>
            <a:ext cx="2781019" cy="1469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A88FE-257F-AF2A-E754-915470A72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" y="3070926"/>
            <a:ext cx="3154055" cy="201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EFE34F-C94B-F42C-8D40-2DE05F629AB4}"/>
              </a:ext>
            </a:extLst>
          </p:cNvPr>
          <p:cNvSpPr txBox="1"/>
          <p:nvPr/>
        </p:nvSpPr>
        <p:spPr>
          <a:xfrm>
            <a:off x="5729288" y="2799285"/>
            <a:ext cx="2628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with Single Slave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4A7F7-9964-5D98-E785-8BE3C8BE709B}"/>
              </a:ext>
            </a:extLst>
          </p:cNvPr>
          <p:cNvSpPr txBox="1"/>
          <p:nvPr/>
        </p:nvSpPr>
        <p:spPr>
          <a:xfrm>
            <a:off x="3219127" y="4639469"/>
            <a:ext cx="3014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with Multiple Slave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557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DD7A-38D3-250C-F4A8-43E6522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Modes of Operation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8EAC9-607F-FCC2-F2E2-63A412D053FA}"/>
              </a:ext>
            </a:extLst>
          </p:cNvPr>
          <p:cNvSpPr txBox="1"/>
          <p:nvPr/>
        </p:nvSpPr>
        <p:spPr>
          <a:xfrm>
            <a:off x="190281" y="1389162"/>
            <a:ext cx="83107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Clock Polarity determines the state of the clock.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It represents the base value of the clock.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</a:rPr>
              <a:t>                   CPOL is </a:t>
            </a:r>
            <a:r>
              <a:rPr lang="en-US" dirty="0">
                <a:solidFill>
                  <a:srgbClr val="7030A0"/>
                </a:solidFill>
                <a:latin typeface="Open Sans" panose="020B0606030504020204" pitchFamily="34" charset="0"/>
              </a:rPr>
              <a:t>High</a:t>
            </a:r>
            <a:r>
              <a:rPr lang="en-US" dirty="0"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SCK is 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HIGH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during 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idle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b="0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LOW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during </a:t>
            </a:r>
            <a:r>
              <a:rPr lang="en-US" b="0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active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state.</a:t>
            </a:r>
          </a:p>
          <a:p>
            <a:r>
              <a:rPr lang="en-US" dirty="0">
                <a:latin typeface="Open Sans" panose="020B0606030504020204" pitchFamily="34" charset="0"/>
              </a:rPr>
              <a:t>                   CPOL is </a:t>
            </a:r>
            <a:r>
              <a:rPr lang="en-US" dirty="0">
                <a:solidFill>
                  <a:srgbClr val="7030A0"/>
                </a:solidFill>
                <a:latin typeface="Open Sans" panose="020B0606030504020204" pitchFamily="34" charset="0"/>
              </a:rPr>
              <a:t>Low</a:t>
            </a:r>
            <a:r>
              <a:rPr lang="en-US" dirty="0"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SCK is 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LOW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during 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idle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b="0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HIGH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during </a:t>
            </a:r>
            <a:r>
              <a:rPr lang="en-US" b="0" i="0" dirty="0">
                <a:solidFill>
                  <a:srgbClr val="00B050"/>
                </a:solidFill>
                <a:effectLst/>
                <a:latin typeface="Open Sans" panose="020B0606030504020204" pitchFamily="34" charset="0"/>
              </a:rPr>
              <a:t>active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state.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Clock Phase determines the clock transition i.e. rising (LOW to HIGH) or falling (HIGH to LOW)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Open Sans" panose="020B0606030504020204" pitchFamily="34" charset="0"/>
              </a:rPr>
              <a:t>It represents on which edge data to be transmitted.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                  CPHA is </a:t>
            </a:r>
            <a:r>
              <a:rPr lang="en-US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data 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transmitted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on  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rising edge.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                  CPHA is </a:t>
            </a:r>
            <a:r>
              <a:rPr lang="en-US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data 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transmitted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on 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falling edge.</a:t>
            </a:r>
          </a:p>
        </p:txBody>
      </p:sp>
    </p:spTree>
    <p:extLst>
      <p:ext uri="{BB962C8B-B14F-4D97-AF65-F5344CB8AC3E}">
        <p14:creationId xmlns:p14="http://schemas.microsoft.com/office/powerpoint/2010/main" val="129099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92D050"/>
                </a:solidFill>
              </a:rPr>
              <a:t>SPI Modes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7" b="7795"/>
          <a:stretch/>
        </p:blipFill>
        <p:spPr>
          <a:xfrm>
            <a:off x="311725" y="2219218"/>
            <a:ext cx="2255066" cy="2013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91" y="1456502"/>
            <a:ext cx="6063058" cy="352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E24D-F99A-247E-F9A9-16F5A376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Block Diagram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0E8CD-69AD-CA66-1E7C-2E7616670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0" r="15383"/>
          <a:stretch/>
        </p:blipFill>
        <p:spPr>
          <a:xfrm rot="16200000">
            <a:off x="2388342" y="-631727"/>
            <a:ext cx="3829800" cy="77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0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2861-4541-5854-CD0E-5184CDFC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0D53008-2AB9-5C63-AF12-1BF75C0C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31" y="1328733"/>
            <a:ext cx="4381362" cy="36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C68B-0527-5AD0-9072-D5241173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– Working (Transmission)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0413F-B8E6-7D11-0017-F604EFBF2B29}"/>
              </a:ext>
            </a:extLst>
          </p:cNvPr>
          <p:cNvSpPr txBox="1"/>
          <p:nvPr/>
        </p:nvSpPr>
        <p:spPr>
          <a:xfrm>
            <a:off x="311725" y="1314448"/>
            <a:ext cx="8520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transmitting the data from the </a:t>
            </a:r>
            <a:r>
              <a:rPr lang="en-US" dirty="0">
                <a:solidFill>
                  <a:srgbClr val="7030A0"/>
                </a:solidFill>
              </a:rPr>
              <a:t>master to the slave</a:t>
            </a:r>
            <a:r>
              <a:rPr lang="en-US" dirty="0"/>
              <a:t>, the External Application Processor has to specify the </a:t>
            </a:r>
            <a:r>
              <a:rPr lang="en-US" dirty="0">
                <a:solidFill>
                  <a:srgbClr val="FF0000"/>
                </a:solidFill>
              </a:rPr>
              <a:t>length of the data</a:t>
            </a:r>
            <a:r>
              <a:rPr lang="en-US" dirty="0"/>
              <a:t> that is being to be transmitted </a:t>
            </a:r>
            <a:r>
              <a:rPr lang="en-US" dirty="0">
                <a:solidFill>
                  <a:srgbClr val="C00000"/>
                </a:solidFill>
              </a:rPr>
              <a:t>to the master </a:t>
            </a:r>
            <a:r>
              <a:rPr lang="en-US" dirty="0"/>
              <a:t>(in bytes).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Master accepts a </a:t>
            </a:r>
            <a:r>
              <a:rPr lang="en-US" dirty="0">
                <a:solidFill>
                  <a:srgbClr val="7030A0"/>
                </a:solidFill>
              </a:rPr>
              <a:t>single byte at a time </a:t>
            </a:r>
            <a:r>
              <a:rPr lang="en-US" dirty="0"/>
              <a:t>and sends it to the slave</a:t>
            </a:r>
            <a:r>
              <a:rPr lang="en-US" dirty="0">
                <a:solidFill>
                  <a:srgbClr val="FF0000"/>
                </a:solidFill>
              </a:rPr>
              <a:t> bit by bit.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Once a </a:t>
            </a:r>
            <a:r>
              <a:rPr lang="en-US" dirty="0">
                <a:solidFill>
                  <a:srgbClr val="7030A0"/>
                </a:solidFill>
              </a:rPr>
              <a:t>byte is transmitted </a:t>
            </a:r>
            <a:r>
              <a:rPr lang="en-US" dirty="0"/>
              <a:t>successfully the EAP </a:t>
            </a:r>
            <a:r>
              <a:rPr lang="en-US" dirty="0">
                <a:solidFill>
                  <a:srgbClr val="FF0000"/>
                </a:solidFill>
              </a:rPr>
              <a:t>sends the next byte </a:t>
            </a:r>
            <a:r>
              <a:rPr lang="en-US" dirty="0"/>
              <a:t>to the master.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EAP also sends a </a:t>
            </a:r>
            <a:r>
              <a:rPr lang="en-US" dirty="0">
                <a:solidFill>
                  <a:srgbClr val="7030A0"/>
                </a:solidFill>
              </a:rPr>
              <a:t>momentary signal </a:t>
            </a:r>
            <a:r>
              <a:rPr lang="en-US" dirty="0"/>
              <a:t>called </a:t>
            </a:r>
            <a:r>
              <a:rPr lang="en-US" dirty="0">
                <a:solidFill>
                  <a:srgbClr val="FF0000"/>
                </a:solidFill>
              </a:rPr>
              <a:t>Data Valid </a:t>
            </a:r>
            <a:r>
              <a:rPr lang="en-US" dirty="0"/>
              <a:t>along the with the input data to alert the master.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48FD6-6388-B420-611E-330FD28C5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8" t="22573" r="57031" b="73970"/>
          <a:stretch/>
        </p:blipFill>
        <p:spPr>
          <a:xfrm>
            <a:off x="1473235" y="1956338"/>
            <a:ext cx="5806244" cy="255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98A8F1-F78A-C283-FCBD-8A77E90C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" t="31324" r="63204" b="66177"/>
          <a:stretch/>
        </p:blipFill>
        <p:spPr>
          <a:xfrm>
            <a:off x="1473231" y="2735384"/>
            <a:ext cx="5806247" cy="255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B3C94E-FFB5-55AE-FF98-624D25A88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6" t="34706" r="77265" b="61618"/>
          <a:stretch/>
        </p:blipFill>
        <p:spPr>
          <a:xfrm>
            <a:off x="1473235" y="3365750"/>
            <a:ext cx="1661978" cy="2769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9AAD9B-925B-3F19-B44A-457F74D7A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78" t="34707" b="61615"/>
          <a:stretch/>
        </p:blipFill>
        <p:spPr>
          <a:xfrm>
            <a:off x="3135213" y="3365750"/>
            <a:ext cx="4144266" cy="276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A3A7A3-ED31-D94B-0896-1512D58E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" t="27112" r="52127" b="70453"/>
          <a:stretch/>
        </p:blipFill>
        <p:spPr>
          <a:xfrm>
            <a:off x="1473234" y="4089368"/>
            <a:ext cx="5806245" cy="255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A3D4C2-672C-38F8-C849-E6E2C813C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8" t="31177" r="50000" b="66345"/>
          <a:stretch/>
        </p:blipFill>
        <p:spPr>
          <a:xfrm>
            <a:off x="1473233" y="4362789"/>
            <a:ext cx="5806247" cy="1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61434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939</Words>
  <Application>Microsoft Office PowerPoint</Application>
  <PresentationFormat>On-screen Show (16:9)</PresentationFormat>
  <Paragraphs>137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Merriweather</vt:lpstr>
      <vt:lpstr>Roboto</vt:lpstr>
      <vt:lpstr>Times New Roman</vt:lpstr>
      <vt:lpstr>Wingdings</vt:lpstr>
      <vt:lpstr>Cambria</vt:lpstr>
      <vt:lpstr>Open Sans</vt:lpstr>
      <vt:lpstr>Paradigm</vt:lpstr>
      <vt:lpstr>PowerPoint Presentation</vt:lpstr>
      <vt:lpstr>PowerPoint Presentation</vt:lpstr>
      <vt:lpstr>SPI – Serial Peripheral Interface</vt:lpstr>
      <vt:lpstr>Basic SPI Bus </vt:lpstr>
      <vt:lpstr>Modes of Operation</vt:lpstr>
      <vt:lpstr>SPI Modes</vt:lpstr>
      <vt:lpstr>Block Diagram</vt:lpstr>
      <vt:lpstr>Work Flow</vt:lpstr>
      <vt:lpstr>Master – Working (Transmission)</vt:lpstr>
      <vt:lpstr>Master – Working (Reception)</vt:lpstr>
      <vt:lpstr>Slave – Working (Transmission and Reception)</vt:lpstr>
      <vt:lpstr>Signal Descriptions</vt:lpstr>
      <vt:lpstr>Processor Interface Timing Diagram</vt:lpstr>
      <vt:lpstr>Master-Slave Interface Timing Diagram </vt:lpstr>
      <vt:lpstr>Customization</vt:lpstr>
      <vt:lpstr>Output – Mode 0 </vt:lpstr>
      <vt:lpstr>Output – Mode 1</vt:lpstr>
      <vt:lpstr>Output – Mode 2</vt:lpstr>
      <vt:lpstr>Output – Mode 3 </vt:lpstr>
      <vt:lpstr>Observation</vt:lpstr>
      <vt:lpstr>Advantages</vt:lpstr>
      <vt:lpstr>Code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Gowtham S</dc:creator>
  <cp:lastModifiedBy>GOWTHAM S</cp:lastModifiedBy>
  <cp:revision>38</cp:revision>
  <dcterms:modified xsi:type="dcterms:W3CDTF">2022-12-06T17:36:34Z</dcterms:modified>
</cp:coreProperties>
</file>